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57" r:id="rId5"/>
    <p:sldId id="261" r:id="rId6"/>
    <p:sldId id="260" r:id="rId7"/>
    <p:sldId id="263" r:id="rId8"/>
    <p:sldId id="264" r:id="rId9"/>
    <p:sldId id="265" r:id="rId10"/>
    <p:sldId id="266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MS Reference Sans Serif" panose="020B0604030504040204" pitchFamily="3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16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43042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MS Reference Sans Serif" panose="020B0604030504040204" pitchFamily="34" charset="0"/>
                <a:ea typeface="Spline Sans Bold" pitchFamily="34" charset="-122"/>
                <a:cs typeface="Spline Sans Bold" pitchFamily="34" charset="-120"/>
              </a:rPr>
              <a:t>Smart Home Automation using Wi-Fi</a:t>
            </a:r>
            <a:endParaRPr lang="en-US" sz="4400" dirty="0">
              <a:latin typeface="MS Reference Sans Serif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3900726"/>
            <a:ext cx="493704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Home Appliance Control with ESP8266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350437" y="4613910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Presented by : Astuti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Year : 3</a:t>
            </a:r>
            <a:r>
              <a:rPr lang="en-US" sz="1900" baseline="30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rd    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6601A-40B2-A5D3-C6AE-C24C39115CDE}"/>
              </a:ext>
            </a:extLst>
          </p:cNvPr>
          <p:cNvSpPr/>
          <p:nvPr/>
        </p:nvSpPr>
        <p:spPr>
          <a:xfrm>
            <a:off x="12712390" y="7627434"/>
            <a:ext cx="1906859" cy="6021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imation merci néon bleu sur fond noir vidéo gratuite 11685625 Vidéo ...">
            <a:extLst>
              <a:ext uri="{FF2B5EF4-FFF2-40B4-BE49-F238E27FC236}">
                <a16:creationId xmlns:a16="http://schemas.microsoft.com/office/drawing/2014/main" id="{5ABAD2AF-BBAF-3EB0-FBB0-3140EBE9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286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5748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Objectives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037040"/>
            <a:ext cx="4136231" cy="3613190"/>
          </a:xfrm>
          <a:prstGeom prst="roundRect">
            <a:avLst>
              <a:gd name="adj" fmla="val 10249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41333" y="2314337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16FFB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4930" y="2517934"/>
            <a:ext cx="333256" cy="3332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1333" y="330172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Remote Control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41333" y="3792736"/>
            <a:ext cx="358163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 ON/OFF control of light bulbs via a web interface from phones and laptops over your local Wi-Fi network.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2037040"/>
            <a:ext cx="4136231" cy="3613190"/>
          </a:xfrm>
          <a:prstGeom prst="roundRect">
            <a:avLst>
              <a:gd name="adj" fmla="val 10249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524381" y="2314337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29DDD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7978" y="2517934"/>
            <a:ext cx="333256" cy="3332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24381" y="3301722"/>
            <a:ext cx="297596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User-Friendly Interface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524381" y="3792736"/>
            <a:ext cx="358163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a simple, responsive control panel that anyone can use without technical knowledge.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9630132" y="2037040"/>
            <a:ext cx="4136231" cy="3613190"/>
          </a:xfrm>
          <a:prstGeom prst="roundRect">
            <a:avLst>
              <a:gd name="adj" fmla="val 10249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907429" y="2314337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37A7E7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11026" y="2517934"/>
            <a:ext cx="333256" cy="33325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07429" y="3301722"/>
            <a:ext cx="295465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Safe Appliance Control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907429" y="3792736"/>
            <a:ext cx="358163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Demonstrate practical IoT with safe mains control via a relay module that isolates low-voltage electronics.</a:t>
            </a:r>
            <a:endParaRPr lang="en-US" sz="1900" dirty="0"/>
          </a:p>
        </p:txBody>
      </p:sp>
      <p:sp>
        <p:nvSpPr>
          <p:cNvPr id="18" name="Shape 13"/>
          <p:cNvSpPr/>
          <p:nvPr/>
        </p:nvSpPr>
        <p:spPr>
          <a:xfrm>
            <a:off x="864037" y="5927884"/>
            <a:ext cx="12902327" cy="1444109"/>
          </a:xfrm>
          <a:prstGeom prst="roundRect">
            <a:avLst>
              <a:gd name="adj" fmla="val 25644"/>
            </a:avLst>
          </a:prstGeom>
          <a:solidFill>
            <a:srgbClr val="004D36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0853" y="6309955"/>
            <a:ext cx="308610" cy="24681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666280" y="6236375"/>
            <a:ext cx="1185326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Success criteria:</a:t>
            </a:r>
            <a:r>
              <a:rPr lang="en-US" sz="19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Webpage loads on any device in the same network, each bulb switches independently with immediate feedback, and all mains wiring remains safely isolated.</a:t>
            </a:r>
            <a:endParaRPr lang="en-US" sz="19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7333A6-D329-9BC3-0A32-E398CBA6EA29}"/>
              </a:ext>
            </a:extLst>
          </p:cNvPr>
          <p:cNvSpPr/>
          <p:nvPr/>
        </p:nvSpPr>
        <p:spPr>
          <a:xfrm>
            <a:off x="12712390" y="7627434"/>
            <a:ext cx="1906859" cy="6021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680" y="530900"/>
            <a:ext cx="6355437" cy="536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Components &amp; Hardware Setup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675680" y="1574006"/>
            <a:ext cx="7778948" cy="1201817"/>
          </a:xfrm>
          <a:prstGeom prst="roundRect">
            <a:avLst>
              <a:gd name="adj" fmla="val 9130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52820" y="1574006"/>
            <a:ext cx="91440" cy="1201817"/>
          </a:xfrm>
          <a:prstGeom prst="roundRect">
            <a:avLst>
              <a:gd name="adj" fmla="val 316729"/>
            </a:avLst>
          </a:prstGeom>
          <a:solidFill>
            <a:srgbClr val="16FFBB"/>
          </a:solidFill>
          <a:ln/>
        </p:spPr>
      </p:sp>
      <p:sp>
        <p:nvSpPr>
          <p:cNvPr id="5" name="Text 3"/>
          <p:cNvSpPr/>
          <p:nvPr/>
        </p:nvSpPr>
        <p:spPr>
          <a:xfrm>
            <a:off x="960120" y="1789867"/>
            <a:ext cx="2145268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ESP8266 Module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960120" y="2250996"/>
            <a:ext cx="727864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NodeMCU or WeMos variant with built-in Wi-Fi capability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675680" y="2968823"/>
            <a:ext cx="7778948" cy="1201817"/>
          </a:xfrm>
          <a:prstGeom prst="roundRect">
            <a:avLst>
              <a:gd name="adj" fmla="val 9130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652820" y="2968823"/>
            <a:ext cx="91440" cy="1201817"/>
          </a:xfrm>
          <a:prstGeom prst="roundRect">
            <a:avLst>
              <a:gd name="adj" fmla="val 316729"/>
            </a:avLst>
          </a:prstGeom>
          <a:solidFill>
            <a:srgbClr val="29DDDA"/>
          </a:solidFill>
          <a:ln/>
        </p:spPr>
      </p:sp>
      <p:sp>
        <p:nvSpPr>
          <p:cNvPr id="9" name="Text 7"/>
          <p:cNvSpPr/>
          <p:nvPr/>
        </p:nvSpPr>
        <p:spPr>
          <a:xfrm>
            <a:off x="960120" y="3184684"/>
            <a:ext cx="2435185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4-Channel Relay Module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960120" y="3645813"/>
            <a:ext cx="727864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Isolates ESP8266 from mains voltage for safe switching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675680" y="4363641"/>
            <a:ext cx="7778948" cy="1201817"/>
          </a:xfrm>
          <a:prstGeom prst="roundRect">
            <a:avLst>
              <a:gd name="adj" fmla="val 9130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52820" y="4363641"/>
            <a:ext cx="91440" cy="1201817"/>
          </a:xfrm>
          <a:prstGeom prst="roundRect">
            <a:avLst>
              <a:gd name="adj" fmla="val 316729"/>
            </a:avLst>
          </a:prstGeom>
          <a:solidFill>
            <a:srgbClr val="37A7E7"/>
          </a:solidFill>
          <a:ln/>
        </p:spPr>
      </p:sp>
      <p:sp>
        <p:nvSpPr>
          <p:cNvPr id="13" name="Text 11"/>
          <p:cNvSpPr/>
          <p:nvPr/>
        </p:nvSpPr>
        <p:spPr>
          <a:xfrm>
            <a:off x="960120" y="4579501"/>
            <a:ext cx="2145268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Power &amp; Wiring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960120" y="5040630"/>
            <a:ext cx="727864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5V DC adapter, breadboard, jumper wires, and optional project enclosure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52820" y="5758458"/>
            <a:ext cx="91440" cy="1201817"/>
          </a:xfrm>
          <a:prstGeom prst="roundRect">
            <a:avLst>
              <a:gd name="adj" fmla="val 316729"/>
            </a:avLst>
          </a:prstGeom>
          <a:solidFill>
            <a:srgbClr val="091231"/>
          </a:solidFill>
          <a:ln/>
        </p:spPr>
      </p:sp>
      <p:sp>
        <p:nvSpPr>
          <p:cNvPr id="17" name="Text 15"/>
          <p:cNvSpPr/>
          <p:nvPr/>
        </p:nvSpPr>
        <p:spPr>
          <a:xfrm>
            <a:off x="960120" y="5974318"/>
            <a:ext cx="2145268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675680" y="7394615"/>
            <a:ext cx="13279041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16FFBB"/>
                </a:highlight>
                <a:latin typeface="Barlow" pitchFamily="34" charset="0"/>
                <a:ea typeface="Barlow" pitchFamily="34" charset="-122"/>
                <a:cs typeface="Barlow" pitchFamily="34" charset="-120"/>
              </a:rPr>
              <a:t>Key connection: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Relay inputs IN1–IN4 connect to ESP8266 pins D1–D4, with relay VCC/GND powered from the same 5V supply.</a:t>
            </a:r>
            <a:endParaRPr lang="en-US" sz="15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E84C56-18F0-162C-347A-28F8D93E760C}"/>
              </a:ext>
            </a:extLst>
          </p:cNvPr>
          <p:cNvSpPr/>
          <p:nvPr/>
        </p:nvSpPr>
        <p:spPr>
          <a:xfrm>
            <a:off x="12712390" y="7627434"/>
            <a:ext cx="1906859" cy="6021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96E725A7-7AFC-12CC-8987-31FAA1798001}"/>
              </a:ext>
            </a:extLst>
          </p:cNvPr>
          <p:cNvSpPr/>
          <p:nvPr/>
        </p:nvSpPr>
        <p:spPr>
          <a:xfrm>
            <a:off x="695044" y="5834537"/>
            <a:ext cx="7791687" cy="1201817"/>
          </a:xfrm>
          <a:prstGeom prst="roundRect">
            <a:avLst>
              <a:gd name="adj" fmla="val 9130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24" name="Shape 10">
            <a:extLst>
              <a:ext uri="{FF2B5EF4-FFF2-40B4-BE49-F238E27FC236}">
                <a16:creationId xmlns:a16="http://schemas.microsoft.com/office/drawing/2014/main" id="{A8FB432E-A88F-99E0-2377-275AADFCD4CF}"/>
              </a:ext>
            </a:extLst>
          </p:cNvPr>
          <p:cNvSpPr/>
          <p:nvPr/>
        </p:nvSpPr>
        <p:spPr>
          <a:xfrm>
            <a:off x="695044" y="5834537"/>
            <a:ext cx="91440" cy="1201817"/>
          </a:xfrm>
          <a:prstGeom prst="roundRect">
            <a:avLst>
              <a:gd name="adj" fmla="val 316729"/>
            </a:avLst>
          </a:prstGeom>
          <a:solidFill>
            <a:srgbClr val="37A7E7"/>
          </a:solidFill>
          <a:ln/>
        </p:spPr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ED6DB9-BC51-0701-46BE-11509E65ED50}"/>
              </a:ext>
            </a:extLst>
          </p:cNvPr>
          <p:cNvSpPr txBox="1"/>
          <p:nvPr/>
        </p:nvSpPr>
        <p:spPr>
          <a:xfrm>
            <a:off x="919166" y="5927563"/>
            <a:ext cx="731520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Light Bulbs</a:t>
            </a:r>
            <a:endParaRPr lang="en-US" sz="1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967942-136A-C88F-EFCD-25BC6E858876}"/>
              </a:ext>
            </a:extLst>
          </p:cNvPr>
          <p:cNvSpPr txBox="1"/>
          <p:nvPr/>
        </p:nvSpPr>
        <p:spPr>
          <a:xfrm>
            <a:off x="907554" y="6335955"/>
            <a:ext cx="7315200" cy="381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LED or incandescent bulbs (up to 4 devices)</a:t>
            </a:r>
            <a:endParaRPr lang="en-US" sz="18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6B495D2-DAED-1F16-64FE-28393953B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491" y="1608057"/>
            <a:ext cx="4429743" cy="51251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150" y="495895"/>
            <a:ext cx="5616535" cy="500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5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 ESP8266?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631150" y="1429583"/>
            <a:ext cx="6464141" cy="1324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dirty="0">
                <a:solidFill>
                  <a:schemeClr val="bg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is a low-cost Wi-Fi  microchip with full</a:t>
            </a:r>
          </a:p>
          <a:p>
            <a:pPr marL="0" indent="0" algn="l">
              <a:lnSpc>
                <a:spcPts val="2250"/>
              </a:lnSpc>
              <a:buNone/>
            </a:pPr>
            <a:endParaRPr lang="en-US" sz="2800" dirty="0">
              <a:solidFill>
                <a:schemeClr val="bg2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2800" dirty="0">
                <a:solidFill>
                  <a:schemeClr val="bg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TCP/IP stack and microcontroller</a:t>
            </a:r>
          </a:p>
          <a:p>
            <a:pPr marL="0" indent="0" algn="l">
              <a:lnSpc>
                <a:spcPts val="2250"/>
              </a:lnSpc>
              <a:buNone/>
            </a:pPr>
            <a:endParaRPr lang="en-US" sz="2800" dirty="0">
              <a:solidFill>
                <a:schemeClr val="bg2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2800" dirty="0">
                <a:solidFill>
                  <a:schemeClr val="bg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capability. </a:t>
            </a:r>
          </a:p>
          <a:p>
            <a:pPr marL="0" indent="0" algn="l">
              <a:lnSpc>
                <a:spcPts val="2250"/>
              </a:lnSpc>
              <a:buNone/>
            </a:pPr>
            <a:endParaRPr lang="en-US" sz="2800" dirty="0">
              <a:solidFill>
                <a:schemeClr val="bg2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endParaRPr lang="en-US" sz="2800" dirty="0">
              <a:solidFill>
                <a:schemeClr val="bg2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endParaRPr lang="en-US" sz="2800" dirty="0">
              <a:solidFill>
                <a:schemeClr val="bg2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>
              <a:lnSpc>
                <a:spcPts val="2250"/>
              </a:lnSpc>
            </a:pPr>
            <a:r>
              <a:rPr lang="en-US" sz="2800" dirty="0">
                <a:solidFill>
                  <a:schemeClr val="bg2"/>
                </a:solidFill>
                <a:latin typeface="Barlow" pitchFamily="34" charset="0"/>
              </a:rPr>
              <a:t>It allows </a:t>
            </a:r>
            <a:r>
              <a:rPr lang="en-US" sz="2800" dirty="0">
                <a:solidFill>
                  <a:schemeClr val="bg2"/>
                </a:solidFill>
              </a:rPr>
              <a:t>microcontrollers to connect to a</a:t>
            </a:r>
          </a:p>
          <a:p>
            <a:pPr>
              <a:lnSpc>
                <a:spcPts val="2250"/>
              </a:lnSpc>
            </a:pPr>
            <a:endParaRPr lang="en-US" sz="2800" dirty="0">
              <a:solidFill>
                <a:schemeClr val="bg2"/>
              </a:solidFill>
            </a:endParaRPr>
          </a:p>
          <a:p>
            <a:pPr>
              <a:lnSpc>
                <a:spcPts val="2250"/>
              </a:lnSpc>
            </a:pPr>
            <a:r>
              <a:rPr lang="en-US" sz="2800" dirty="0">
                <a:solidFill>
                  <a:schemeClr val="bg2"/>
                </a:solidFill>
              </a:rPr>
              <a:t> Wi-Fi network and make simple TCP/IP</a:t>
            </a:r>
          </a:p>
          <a:p>
            <a:pPr>
              <a:lnSpc>
                <a:spcPts val="2250"/>
              </a:lnSpc>
            </a:pPr>
            <a:endParaRPr lang="en-US" sz="2800" dirty="0">
              <a:solidFill>
                <a:schemeClr val="bg2"/>
              </a:solidFill>
            </a:endParaRPr>
          </a:p>
          <a:p>
            <a:pPr>
              <a:lnSpc>
                <a:spcPts val="2250"/>
              </a:lnSpc>
            </a:pPr>
            <a:r>
              <a:rPr lang="en-US" sz="2800" dirty="0">
                <a:solidFill>
                  <a:schemeClr val="bg2"/>
                </a:solidFill>
              </a:rPr>
              <a:t> connections.</a:t>
            </a:r>
          </a:p>
        </p:txBody>
      </p:sp>
      <p:sp>
        <p:nvSpPr>
          <p:cNvPr id="4" name="Text 2"/>
          <p:cNvSpPr/>
          <p:nvPr/>
        </p:nvSpPr>
        <p:spPr>
          <a:xfrm>
            <a:off x="631150" y="2457688"/>
            <a:ext cx="6464141" cy="865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b="1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31150" y="8340090"/>
            <a:ext cx="13368099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project controls up to four bulbs through a browser or mobile device over Wi-Fi, with a web-based control panel for ON/OFF switching and real-time status indicators.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63F94-E798-6896-A219-B42EDD5724D4}"/>
              </a:ext>
            </a:extLst>
          </p:cNvPr>
          <p:cNvSpPr txBox="1"/>
          <p:nvPr/>
        </p:nvSpPr>
        <p:spPr>
          <a:xfrm>
            <a:off x="586962" y="5674589"/>
            <a:ext cx="64717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tiny, Wi-Fi-enabled microcontroller is inexpensive, widely available, and powerful enough to run a lightweight web server—no separate hub needed</a:t>
            </a:r>
            <a:endParaRPr lang="en-IN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232571-A020-B5E2-F1B8-AF1DCFFF8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679" y="892098"/>
            <a:ext cx="6182017" cy="62281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307445-920E-7408-6486-AFC2776B3F95}"/>
              </a:ext>
            </a:extLst>
          </p:cNvPr>
          <p:cNvSpPr/>
          <p:nvPr/>
        </p:nvSpPr>
        <p:spPr>
          <a:xfrm>
            <a:off x="12712390" y="7627434"/>
            <a:ext cx="1906859" cy="6021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084" y="526494"/>
            <a:ext cx="6097905" cy="531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How It Works: End-to-End Flow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84" y="1441252"/>
            <a:ext cx="957263" cy="11487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18799" y="1632704"/>
            <a:ext cx="212740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Wi-Fi Connection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818799" y="2013347"/>
            <a:ext cx="1214151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ESP8266 connects to your home Wi-Fi network and obtains a local IP address.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84" y="2589967"/>
            <a:ext cx="957263" cy="11487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18799" y="2781419"/>
            <a:ext cx="212740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Web Server Starts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818799" y="3162062"/>
            <a:ext cx="1214151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lightweight web server runs on the ESP, serving the control page to any device on the network.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84" y="3738682"/>
            <a:ext cx="957263" cy="11487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18799" y="3930134"/>
            <a:ext cx="212740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Interaction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818799" y="4310777"/>
            <a:ext cx="1214151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 opens the control page on a mobile or laptop and clicks ON/OFF buttons for each bulb.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84" y="4887397"/>
            <a:ext cx="957263" cy="11487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18799" y="5078849"/>
            <a:ext cx="212740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Relay Switching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818799" y="5459492"/>
            <a:ext cx="1214151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ESP processes the request, updates the corresponding relay state, and toggles the GPIO pin.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084" y="6036112"/>
            <a:ext cx="957263" cy="114871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18799" y="6227564"/>
            <a:ext cx="212740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Bulb Response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1818799" y="6608207"/>
            <a:ext cx="1214151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Relay switches, powering or cutting power to the bulb; UI updates to reflect the current state.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670084" y="7400211"/>
            <a:ext cx="1329023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7A7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Local control via LAN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—no dependency on cloud servers unless you choose to add that later.</a:t>
            </a:r>
            <a:endParaRPr lang="en-US" sz="15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D0D82-3D50-0A5C-16BB-8EAABE3883DA}"/>
              </a:ext>
            </a:extLst>
          </p:cNvPr>
          <p:cNvSpPr/>
          <p:nvPr/>
        </p:nvSpPr>
        <p:spPr>
          <a:xfrm>
            <a:off x="12712390" y="7627434"/>
            <a:ext cx="1906859" cy="6021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Image 4" descr="preencoded.png">
            <a:extLst>
              <a:ext uri="{FF2B5EF4-FFF2-40B4-BE49-F238E27FC236}">
                <a16:creationId xmlns:a16="http://schemas.microsoft.com/office/drawing/2014/main" id="{6A0B7454-5991-9640-9818-579CE626A7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084" y="4938594"/>
            <a:ext cx="957263" cy="11487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53797" y="3720108"/>
            <a:ext cx="5421035" cy="677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Circuit Overview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53797" y="4763572"/>
            <a:ext cx="24384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53797" y="5147667"/>
            <a:ext cx="4145042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6" name="Text 3"/>
          <p:cNvSpPr/>
          <p:nvPr/>
        </p:nvSpPr>
        <p:spPr>
          <a:xfrm>
            <a:off x="853797" y="5330547"/>
            <a:ext cx="2710458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Low-Voltage Side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853797" y="5815727"/>
            <a:ext cx="4145042" cy="1170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ESP8266 GPIO pins (D1–D4) control relay inputs; VCC and GND provide 5V power to the relay board.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5242679" y="4763572"/>
            <a:ext cx="24384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42679" y="5147667"/>
            <a:ext cx="4145042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0" name="Text 7"/>
          <p:cNvSpPr/>
          <p:nvPr/>
        </p:nvSpPr>
        <p:spPr>
          <a:xfrm>
            <a:off x="5242679" y="5330547"/>
            <a:ext cx="2710458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High-Voltage Side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242679" y="5815727"/>
            <a:ext cx="4145042" cy="1170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Bulbs connect to relay outputs; when a relay closes, it completes the mains circuit and powers the bulb.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631561" y="4763572"/>
            <a:ext cx="24384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9631561" y="5147667"/>
            <a:ext cx="4145042" cy="3048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4" name="Text 11"/>
          <p:cNvSpPr/>
          <p:nvPr/>
        </p:nvSpPr>
        <p:spPr>
          <a:xfrm>
            <a:off x="9631561" y="5330547"/>
            <a:ext cx="2710458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Safety Isolation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631561" y="5815727"/>
            <a:ext cx="4145042" cy="1561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Relay module keeps mains wiring separate from the ESP8266, ensuring safe operation. Always wire with power OFF.</a:t>
            </a:r>
            <a:endParaRPr lang="en-US" sz="19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9D8C1F-3518-69F7-6EF3-2FC4AAAD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31" y="448568"/>
            <a:ext cx="6690732" cy="30819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1FF43E8-66BA-2688-81A6-661AAE345DDE}"/>
              </a:ext>
            </a:extLst>
          </p:cNvPr>
          <p:cNvSpPr/>
          <p:nvPr/>
        </p:nvSpPr>
        <p:spPr>
          <a:xfrm>
            <a:off x="12712390" y="7627434"/>
            <a:ext cx="1906859" cy="6021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918B9E-4BF7-C085-DD70-C28B366F1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547524" y="-636874"/>
            <a:ext cx="3081933" cy="51546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5686" y="455226"/>
            <a:ext cx="5486400" cy="959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806498"/>
            <a:ext cx="2743200" cy="2526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Mobile Access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2453268"/>
            <a:ext cx="4095036" cy="1326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Control panel loads instantly on any phone or tablet connected to the same network.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267682" y="398990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Response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267682" y="4480917"/>
            <a:ext cx="4095036" cy="102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Bulbs respond immediately to button clicks with visible status updates in the UI.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71328" y="398990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Local IP Address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671328" y="4480917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Access your controller at a simple address like </a:t>
            </a:r>
            <a:r>
              <a:rPr lang="en-US" sz="19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http://192.168.1.x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from any browser.</a:t>
            </a:r>
            <a:endParaRPr lang="en-US" sz="1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C4A924-B15E-CBED-4514-82D11EDCC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956" y="455226"/>
            <a:ext cx="8831765" cy="48061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1DA233-62D8-5D5B-1166-4879B2628657}"/>
              </a:ext>
            </a:extLst>
          </p:cNvPr>
          <p:cNvSpPr/>
          <p:nvPr/>
        </p:nvSpPr>
        <p:spPr>
          <a:xfrm>
            <a:off x="12712390" y="7627434"/>
            <a:ext cx="1906859" cy="6021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073" y="456248"/>
            <a:ext cx="6261378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6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Advantages &amp; Future Enhancements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580073" y="1331000"/>
            <a:ext cx="221003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Current Advantages</a:t>
            </a:r>
            <a:endParaRPr lang="en-US" sz="4000" dirty="0"/>
          </a:p>
        </p:txBody>
      </p:sp>
      <p:sp>
        <p:nvSpPr>
          <p:cNvPr id="4" name="Shape 2"/>
          <p:cNvSpPr/>
          <p:nvPr/>
        </p:nvSpPr>
        <p:spPr>
          <a:xfrm>
            <a:off x="580073" y="1980129"/>
            <a:ext cx="372904" cy="372904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3"/>
          <p:cNvSpPr/>
          <p:nvPr/>
        </p:nvSpPr>
        <p:spPr>
          <a:xfrm>
            <a:off x="1205329" y="1952267"/>
            <a:ext cx="2015014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Remote &amp; Local Control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209366" y="2422123"/>
            <a:ext cx="5994321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 appliances via a simple web interface from anywhere on your network.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588315" y="3374588"/>
            <a:ext cx="372904" cy="372904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205329" y="3393551"/>
            <a:ext cx="184177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Cost-Effective IoT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205329" y="4025447"/>
            <a:ext cx="9898694" cy="53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Built with widely available, affordable components—perfect for hobbyists and learners.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580073" y="5251847"/>
            <a:ext cx="372904" cy="372904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205329" y="5298930"/>
            <a:ext cx="184177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Scalable Foundation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118711" y="5923062"/>
            <a:ext cx="5994321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Easily add more devices, sensors, or automation logic with the same core approach.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524988" y="1331000"/>
            <a:ext cx="221003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524988" y="2332315"/>
            <a:ext cx="184177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7524988" y="2728198"/>
            <a:ext cx="6532959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18" name="Text 14"/>
          <p:cNvSpPr/>
          <p:nvPr/>
        </p:nvSpPr>
        <p:spPr>
          <a:xfrm>
            <a:off x="7524988" y="3863459"/>
            <a:ext cx="184177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450" dirty="0"/>
          </a:p>
        </p:txBody>
      </p:sp>
      <p:sp>
        <p:nvSpPr>
          <p:cNvPr id="19" name="Text 15"/>
          <p:cNvSpPr/>
          <p:nvPr/>
        </p:nvSpPr>
        <p:spPr>
          <a:xfrm>
            <a:off x="7524988" y="4259342"/>
            <a:ext cx="6532959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21" name="Text 16"/>
          <p:cNvSpPr/>
          <p:nvPr/>
        </p:nvSpPr>
        <p:spPr>
          <a:xfrm>
            <a:off x="7524988" y="5394603"/>
            <a:ext cx="184177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450" dirty="0"/>
          </a:p>
        </p:txBody>
      </p:sp>
      <p:sp>
        <p:nvSpPr>
          <p:cNvPr id="22" name="Text 17"/>
          <p:cNvSpPr/>
          <p:nvPr/>
        </p:nvSpPr>
        <p:spPr>
          <a:xfrm>
            <a:off x="7524988" y="5790486"/>
            <a:ext cx="6532959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24" name="Text 18"/>
          <p:cNvSpPr/>
          <p:nvPr/>
        </p:nvSpPr>
        <p:spPr>
          <a:xfrm>
            <a:off x="7524988" y="6925747"/>
            <a:ext cx="184177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450" dirty="0"/>
          </a:p>
        </p:txBody>
      </p:sp>
      <p:sp>
        <p:nvSpPr>
          <p:cNvPr id="25" name="Text 19"/>
          <p:cNvSpPr/>
          <p:nvPr/>
        </p:nvSpPr>
        <p:spPr>
          <a:xfrm>
            <a:off x="7524988" y="7321629"/>
            <a:ext cx="6532959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0AC0D9-15B9-2B09-2079-C7716A821A7A}"/>
              </a:ext>
            </a:extLst>
          </p:cNvPr>
          <p:cNvSpPr/>
          <p:nvPr/>
        </p:nvSpPr>
        <p:spPr>
          <a:xfrm>
            <a:off x="12712390" y="7627434"/>
            <a:ext cx="1906859" cy="6021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937" y="654129"/>
            <a:ext cx="7482126" cy="1318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350"/>
              </a:lnSpc>
              <a:buNone/>
            </a:pPr>
            <a:r>
              <a:rPr lang="en-US" sz="8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Conclusion:</a:t>
            </a:r>
            <a:endParaRPr lang="en-US" sz="8300" dirty="0"/>
          </a:p>
        </p:txBody>
      </p:sp>
      <p:sp>
        <p:nvSpPr>
          <p:cNvPr id="4" name="Text 1"/>
          <p:cNvSpPr/>
          <p:nvPr/>
        </p:nvSpPr>
        <p:spPr>
          <a:xfrm>
            <a:off x="830937" y="2329220"/>
            <a:ext cx="7482126" cy="1899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project demonstrates a practical, Wi-Fi-enabled control system for home lighting that's affordable, extensible, and educational. You've seen how a simple ESP8266 and relay module create a foundation for smart-home experimentation—with web-based UI, 4-channel control, safe mains switching, and local network operation.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187053" y="4762381"/>
            <a:ext cx="7126010" cy="1519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488223" y="2329220"/>
            <a:ext cx="30480" cy="2053352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7" name="Text 4"/>
          <p:cNvSpPr/>
          <p:nvPr/>
        </p:nvSpPr>
        <p:spPr>
          <a:xfrm>
            <a:off x="830937" y="6815733"/>
            <a:ext cx="7482126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659</Words>
  <Application>Microsoft Office PowerPoint</Application>
  <PresentationFormat>Custom</PresentationFormat>
  <Paragraphs>133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Barlow</vt:lpstr>
      <vt:lpstr>Arial</vt:lpstr>
      <vt:lpstr>MS Reference Sans Serif</vt:lpstr>
      <vt:lpstr>Spline Sans Bold</vt:lpstr>
      <vt:lpstr>Spline Sans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Aaska Pandey</dc:creator>
  <cp:lastModifiedBy>aaska pandey</cp:lastModifiedBy>
  <cp:revision>6</cp:revision>
  <dcterms:created xsi:type="dcterms:W3CDTF">2025-10-30T19:35:33Z</dcterms:created>
  <dcterms:modified xsi:type="dcterms:W3CDTF">2025-12-11T06:30:33Z</dcterms:modified>
</cp:coreProperties>
</file>